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42.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47.xml" ContentType="application/vnd.openxmlformats-officedocument.presentationml.slide+xml"/>
  <Override PartName="/ppt/notesSlides/notesSlide6.xml" ContentType="application/vnd.openxmlformats-officedocument.presentationml.notesSlide+xml"/>
  <Override PartName="/ppt/slides/slide43.xml" ContentType="application/vnd.openxmlformats-officedocument.presentationml.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44.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49"/>
  </p:notesMasterIdLst>
  <p:sldIdLst>
    <p:sldId id="275" r:id="rId2"/>
    <p:sldId id="257" r:id="rId3"/>
    <p:sldId id="290" r:id="rId4"/>
    <p:sldId id="291" r:id="rId5"/>
    <p:sldId id="276" r:id="rId6"/>
    <p:sldId id="310" r:id="rId7"/>
    <p:sldId id="278" r:id="rId8"/>
    <p:sldId id="268" r:id="rId9"/>
    <p:sldId id="269" r:id="rId10"/>
    <p:sldId id="311" r:id="rId11"/>
    <p:sldId id="279" r:id="rId12"/>
    <p:sldId id="258" r:id="rId13"/>
    <p:sldId id="262" r:id="rId14"/>
    <p:sldId id="259" r:id="rId15"/>
    <p:sldId id="260" r:id="rId16"/>
    <p:sldId id="261" r:id="rId17"/>
    <p:sldId id="280" r:id="rId18"/>
    <p:sldId id="263" r:id="rId19"/>
    <p:sldId id="270" r:id="rId20"/>
    <p:sldId id="271" r:id="rId21"/>
    <p:sldId id="264" r:id="rId22"/>
    <p:sldId id="265" r:id="rId23"/>
    <p:sldId id="272" r:id="rId24"/>
    <p:sldId id="281" r:id="rId25"/>
    <p:sldId id="266" r:id="rId26"/>
    <p:sldId id="273" r:id="rId27"/>
    <p:sldId id="296" r:id="rId28"/>
    <p:sldId id="297" r:id="rId29"/>
    <p:sldId id="274" r:id="rId30"/>
    <p:sldId id="295" r:id="rId31"/>
    <p:sldId id="282" r:id="rId32"/>
    <p:sldId id="283" r:id="rId33"/>
    <p:sldId id="287" r:id="rId34"/>
    <p:sldId id="288" r:id="rId35"/>
    <p:sldId id="289" r:id="rId36"/>
    <p:sldId id="294" r:id="rId37"/>
    <p:sldId id="286" r:id="rId38"/>
    <p:sldId id="298" r:id="rId39"/>
    <p:sldId id="300" r:id="rId40"/>
    <p:sldId id="301" r:id="rId41"/>
    <p:sldId id="302" r:id="rId42"/>
    <p:sldId id="303" r:id="rId43"/>
    <p:sldId id="304" r:id="rId44"/>
    <p:sldId id="305" r:id="rId45"/>
    <p:sldId id="306" r:id="rId46"/>
    <p:sldId id="307" r:id="rId47"/>
    <p:sldId id="309"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Grid="0" snapToObjects="1">
      <p:cViewPr varScale="1">
        <p:scale>
          <a:sx n="107" d="100"/>
          <a:sy n="107" d="100"/>
        </p:scale>
        <p:origin x="-168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B09BDD-B605-3445-9D91-7181D05FECBB}" type="datetimeFigureOut">
              <a:rPr lang="en-US" smtClean="0"/>
              <a:pPr/>
              <a:t>11/14/17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A91C1E-1EFD-E743-90C1-9521FA80311C}"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23580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2BA0A89-C6EF-FB4F-91AF-6E5B8E4A49AE}" type="slidenum">
              <a:rPr lang="en-US" sz="1200">
                <a:latin typeface="Calibri" charset="0"/>
              </a:rPr>
              <a:pPr eaLnBrk="1" hangingPunct="1"/>
              <a:t>6</a:t>
            </a:fld>
            <a:endParaRPr lang="en-US" sz="1200">
              <a:latin typeface="Calibri" charset="0"/>
            </a:endParaRPr>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17411" name="Rectangle 3"/>
          <p:cNvSpPr>
            <a:spLocks noGrp="1" noChangeArrowheads="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Answers:</a:t>
            </a:r>
          </a:p>
          <a:p>
            <a:pPr eaLnBrk="1" hangingPunct="1">
              <a:spcBef>
                <a:spcPct val="0"/>
              </a:spcBef>
            </a:pPr>
            <a:r>
              <a:rPr lang="en-US">
                <a:latin typeface="Calibri" charset="0"/>
                <a:ea typeface="ＭＳ Ｐゴシック" charset="0"/>
                <a:cs typeface="ＭＳ Ｐゴシック" charset="0"/>
              </a:rPr>
              <a:t>1. He is doing a distasteful and smelly job.</a:t>
            </a:r>
          </a:p>
          <a:p>
            <a:pPr eaLnBrk="1" hangingPunct="1">
              <a:spcBef>
                <a:spcPct val="0"/>
              </a:spcBef>
            </a:pPr>
            <a:r>
              <a:rPr lang="en-US">
                <a:latin typeface="Calibri" charset="0"/>
                <a:ea typeface="ＭＳ Ｐゴシック" charset="0"/>
                <a:cs typeface="ＭＳ Ｐゴシック" charset="0"/>
              </a:rPr>
              <a:t>2. Roosevelt is attacking the meatpacking industry for its offenses, which are nauseating both to the public and to Roosevelt as a reformer.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5"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26626" name="Rectangle 3"/>
          <p:cNvSpPr>
            <a:spLocks noGrp="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a:latin typeface="Calibri" charset="0"/>
                <a:ea typeface="ＭＳ Ｐゴシック" charset="0"/>
                <a:cs typeface="ＭＳ Ｐゴシック" charset="0"/>
              </a:rPr>
              <a:t>Speak softly carry big stick</a:t>
            </a:r>
          </a:p>
          <a:p>
            <a:r>
              <a:rPr lang="en-US">
                <a:latin typeface="Calibri" charset="0"/>
                <a:ea typeface="ＭＳ Ｐゴシック" charset="0"/>
                <a:cs typeface="ＭＳ Ｐゴシック" charset="0"/>
              </a:rPr>
              <a:t>Carribean sea domination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B259956-783C-0541-A0A3-7F9B41059E56}" type="slidenum">
              <a:rPr lang="en-US" sz="1200">
                <a:latin typeface="Calibri" charset="0"/>
              </a:rPr>
              <a:pPr eaLnBrk="1" hangingPunct="1"/>
              <a:t>47</a:t>
            </a:fld>
            <a:endParaRPr lang="en-US" sz="1200">
              <a:latin typeface="Calibri" charset="0"/>
            </a:endParaRPr>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31747" name="Rectangle 3"/>
          <p:cNvSpPr>
            <a:spLocks noGrp="1" noChangeArrowheads="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Answers:</a:t>
            </a:r>
          </a:p>
          <a:p>
            <a:pPr eaLnBrk="1" hangingPunct="1">
              <a:spcBef>
                <a:spcPct val="0"/>
              </a:spcBef>
            </a:pPr>
            <a:r>
              <a:rPr lang="en-US">
                <a:latin typeface="Calibri" charset="0"/>
                <a:ea typeface="ＭＳ Ｐゴシック" charset="0"/>
                <a:cs typeface="ＭＳ Ｐゴシック" charset="0"/>
              </a:rPr>
              <a:t>1. B</a:t>
            </a:r>
          </a:p>
          <a:p>
            <a:pPr eaLnBrk="1" hangingPunct="1">
              <a:spcBef>
                <a:spcPct val="0"/>
              </a:spcBef>
            </a:pPr>
            <a:r>
              <a:rPr lang="en-US">
                <a:latin typeface="Calibri" charset="0"/>
                <a:ea typeface="ＭＳ Ｐゴシック" charset="0"/>
                <a:cs typeface="ＭＳ Ｐゴシック" charset="0"/>
              </a:rPr>
              <a:t>2. A</a:t>
            </a:r>
          </a:p>
          <a:p>
            <a:pPr eaLnBrk="1" hangingPunct="1">
              <a:spcBef>
                <a:spcPct val="0"/>
              </a:spcBef>
            </a:pPr>
            <a:r>
              <a:rPr lang="en-US">
                <a:latin typeface="Calibri" charset="0"/>
                <a:ea typeface="ＭＳ Ｐゴシック" charset="0"/>
                <a:cs typeface="ＭＳ Ｐゴシック" charset="0"/>
              </a:rPr>
              <a:t>3. in Arabia; Muhammad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E16603C-FC81-B949-8D70-1C56E9675CE6}" type="slidenum">
              <a:rPr lang="en-US" sz="1200">
                <a:latin typeface="Calibri" charset="0"/>
              </a:rPr>
              <a:pPr eaLnBrk="1" hangingPunct="1"/>
              <a:t>10</a:t>
            </a:fld>
            <a:endParaRPr lang="en-US" sz="1200">
              <a:latin typeface="Calibri" charset="0"/>
            </a:endParaRPr>
          </a:p>
        </p:txBody>
      </p:sp>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29699" name="Rectangle 3"/>
          <p:cNvSpPr>
            <a:spLocks noGrp="1" noChangeArrowheads="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Answers:</a:t>
            </a:r>
          </a:p>
          <a:p>
            <a:pPr eaLnBrk="1" hangingPunct="1">
              <a:spcBef>
                <a:spcPct val="0"/>
              </a:spcBef>
            </a:pPr>
            <a:r>
              <a:rPr lang="en-US">
                <a:latin typeface="Calibri" charset="0"/>
                <a:ea typeface="ＭＳ Ｐゴシック" charset="0"/>
                <a:cs typeface="ＭＳ Ｐゴシック" charset="0"/>
              </a:rPr>
              <a:t>1. Wyoming; 1869</a:t>
            </a:r>
          </a:p>
          <a:p>
            <a:pPr eaLnBrk="1" hangingPunct="1">
              <a:spcBef>
                <a:spcPct val="0"/>
              </a:spcBef>
            </a:pPr>
            <a:r>
              <a:rPr lang="en-US">
                <a:latin typeface="Calibri" charset="0"/>
                <a:ea typeface="ＭＳ Ｐゴシック" charset="0"/>
                <a:cs typeface="ＭＳ Ｐゴシック" charset="0"/>
              </a:rPr>
              <a:t>2. the southeast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http://s3.documentcloud.org/documents/434581/be001089.pdf</a:t>
            </a:r>
          </a:p>
          <a:p>
            <a:endParaRPr lang="en-US" dirty="0" smtClean="0"/>
          </a:p>
          <a:p>
            <a:endParaRPr lang="en-US" dirty="0" smtClean="0"/>
          </a:p>
          <a:p>
            <a:endParaRPr lang="en-US" dirty="0" smtClean="0"/>
          </a:p>
          <a:p>
            <a:r>
              <a:rPr lang="en-US" dirty="0" smtClean="0"/>
              <a:t>September 20, </a:t>
            </a:r>
            <a:r>
              <a:rPr lang="en-US" b="1" dirty="0" smtClean="0"/>
              <a:t>1932</a:t>
            </a:r>
            <a:r>
              <a:rPr lang="en-US" dirty="0" smtClean="0"/>
              <a:t>, high above 41st Street in Manhattan, 11 ironworkers took part in a daring publicity stunt. The men were accustomed to walking along the girders of the RCA building (now called the GE building) they were constructing in Rockefeller Center. On this particular day, though, they humored a photographer, who was drumming up excitement about the project’s near completion. Some of the tradesmen tossed a football; a few pretended to nap. But, most famously, all 11 ate lunch on a steel beam, their feet dangling 850 feet above the city’s streets.</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3A91C1E-1EFD-E743-90C1-9521FA80311C}" type="slidenum">
              <a:rPr lang="en-US" smtClean="0"/>
              <a:pPr/>
              <a:t>18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33181038"/>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Singing in front </a:t>
            </a:r>
            <a:r>
              <a:rPr lang="en-US" smtClean="0"/>
              <a:t>of bars</a:t>
            </a:r>
            <a:endParaRPr lang="en-US"/>
          </a:p>
        </p:txBody>
      </p:sp>
      <p:sp>
        <p:nvSpPr>
          <p:cNvPr id="4" name="Slide Number Placeholder 3"/>
          <p:cNvSpPr>
            <a:spLocks noGrp="1"/>
          </p:cNvSpPr>
          <p:nvPr>
            <p:ph type="sldNum" sz="quarter" idx="10"/>
          </p:nvPr>
        </p:nvSpPr>
        <p:spPr/>
        <p:txBody>
          <a:bodyPr/>
          <a:lstStyle/>
          <a:p>
            <a:fld id="{A3A91C1E-1EFD-E743-90C1-9521FA80311C}" type="slidenum">
              <a:rPr lang="en-US" smtClean="0"/>
              <a:pPr/>
              <a:t>24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09543614"/>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JP Morgan</a:t>
            </a:r>
          </a:p>
          <a:p>
            <a:r>
              <a:rPr lang="en-US" dirty="0" smtClean="0"/>
              <a:t>JD</a:t>
            </a:r>
            <a:r>
              <a:rPr lang="en-US" baseline="0" dirty="0" smtClean="0"/>
              <a:t> Rockefeller</a:t>
            </a:r>
          </a:p>
          <a:p>
            <a:r>
              <a:rPr lang="en-US" baseline="0" smtClean="0"/>
              <a:t>Jay Gould</a:t>
            </a:r>
            <a:endParaRPr lang="en-US"/>
          </a:p>
        </p:txBody>
      </p:sp>
      <p:sp>
        <p:nvSpPr>
          <p:cNvPr id="4" name="Slide Number Placeholder 3"/>
          <p:cNvSpPr>
            <a:spLocks noGrp="1"/>
          </p:cNvSpPr>
          <p:nvPr>
            <p:ph type="sldNum" sz="quarter" idx="10"/>
          </p:nvPr>
        </p:nvSpPr>
        <p:spPr/>
        <p:txBody>
          <a:bodyPr/>
          <a:lstStyle/>
          <a:p>
            <a:fld id="{A3A91C1E-1EFD-E743-90C1-9521FA80311C}" type="slidenum">
              <a:rPr lang="en-US" smtClean="0"/>
              <a:pPr/>
              <a:t>27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NAACP started 1909</a:t>
            </a:r>
          </a:p>
          <a:p>
            <a:r>
              <a:rPr lang="en-US" dirty="0" smtClean="0"/>
              <a:t>WEB </a:t>
            </a:r>
            <a:r>
              <a:rPr lang="en-US" dirty="0" err="1" smtClean="0"/>
              <a:t>DuBois</a:t>
            </a:r>
            <a:r>
              <a:rPr lang="en-US" dirty="0" smtClean="0"/>
              <a:t> was core founder</a:t>
            </a:r>
            <a:endParaRPr lang="en-US" dirty="0"/>
          </a:p>
        </p:txBody>
      </p:sp>
      <p:sp>
        <p:nvSpPr>
          <p:cNvPr id="4" name="Slide Number Placeholder 3"/>
          <p:cNvSpPr>
            <a:spLocks noGrp="1"/>
          </p:cNvSpPr>
          <p:nvPr>
            <p:ph type="sldNum" sz="quarter" idx="10"/>
          </p:nvPr>
        </p:nvSpPr>
        <p:spPr/>
        <p:txBody>
          <a:bodyPr/>
          <a:lstStyle/>
          <a:p>
            <a:fld id="{A3A91C1E-1EFD-E743-90C1-9521FA80311C}" type="slidenum">
              <a:rPr lang="en-US" smtClean="0"/>
              <a:pPr/>
              <a:t>36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2BA0A89-C6EF-FB4F-91AF-6E5B8E4A49AE}" type="slidenum">
              <a:rPr lang="en-US" sz="1200">
                <a:latin typeface="Calibri" charset="0"/>
              </a:rPr>
              <a:pPr eaLnBrk="1" hangingPunct="1"/>
              <a:t>39</a:t>
            </a:fld>
            <a:endParaRPr lang="en-US" sz="1200">
              <a:latin typeface="Calibri" charset="0"/>
            </a:endParaRPr>
          </a:p>
        </p:txBody>
      </p:sp>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17411" name="Rectangle 3"/>
          <p:cNvSpPr>
            <a:spLocks noGrp="1" noChangeArrowheads="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Answers:</a:t>
            </a:r>
          </a:p>
          <a:p>
            <a:pPr eaLnBrk="1" hangingPunct="1">
              <a:spcBef>
                <a:spcPct val="0"/>
              </a:spcBef>
            </a:pPr>
            <a:r>
              <a:rPr lang="en-US">
                <a:latin typeface="Calibri" charset="0"/>
                <a:ea typeface="ＭＳ Ｐゴシック" charset="0"/>
                <a:cs typeface="ＭＳ Ｐゴシック" charset="0"/>
              </a:rPr>
              <a:t>1. He is doing a distasteful and smelly job.</a:t>
            </a:r>
          </a:p>
          <a:p>
            <a:pPr eaLnBrk="1" hangingPunct="1">
              <a:spcBef>
                <a:spcPct val="0"/>
              </a:spcBef>
            </a:pPr>
            <a:r>
              <a:rPr lang="en-US">
                <a:latin typeface="Calibri" charset="0"/>
                <a:ea typeface="ＭＳ Ｐゴシック" charset="0"/>
                <a:cs typeface="ＭＳ Ｐゴシック" charset="0"/>
              </a:rPr>
              <a:t>2. Roosevelt is attacking the meatpacking industry for its offenses, which are nauseating both to the public and to Roosevelt as a reformer.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22530" name="Rectangle 3"/>
          <p:cNvSpPr>
            <a:spLocks noGrp="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a:latin typeface="Calibri" charset="0"/>
                <a:ea typeface="ＭＳ Ｐゴシック" charset="0"/>
                <a:cs typeface="ＭＳ Ｐゴシック" charset="0"/>
              </a:rPr>
              <a:t>Colombia 0wned panama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FAA26D3D-D897-4be2-8F04-BA451C77F1D7}">
              <ma14:placeholderFlag xmlns="" xmlns:a="http://schemas.openxmlformats.org/drawingml/2006/main" xmlns:r="http://schemas.openxmlformats.org/officeDocument/2006/relationships" xmlns:p="http://schemas.openxmlformats.org/presentationml/2006/main" xmlns:ma14="http://schemas.microsoft.com/office/mac/drawingml/2011/main" xmlns:mv="urn:schemas-microsoft-com:mac:vml" xmlns:mc="http://schemas.openxmlformats.org/markup-compatibility/2006" val="1"/>
            </a:ext>
          </a:extLst>
        </p:spPr>
      </p:sp>
      <p:sp>
        <p:nvSpPr>
          <p:cNvPr id="24578" name="Rectangle 3"/>
          <p:cNvSpPr>
            <a:spLocks noGrp="1"/>
          </p:cNvSpPr>
          <p:nvPr>
            <p:ph type="body" idx="1"/>
          </p:nvPr>
        </p:nvSpPr>
        <p:spPr bwMode="auto">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en-US">
                <a:latin typeface="Calibri" charset="0"/>
                <a:ea typeface="ＭＳ Ｐゴシック" charset="0"/>
                <a:cs typeface="ＭＳ Ｐゴシック" charset="0"/>
              </a:rPr>
              <a:t>Panama canal</a:t>
            </a:r>
          </a:p>
          <a:p>
            <a:endParaRPr lang="en-US">
              <a:latin typeface="Calibri"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B893FD-18E4-3849-8DA8-CA77744F33A9}" type="datetimeFigureOut">
              <a:rPr lang="en-US" smtClean="0"/>
              <a:pPr/>
              <a:t>11/14/17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B893FD-18E4-3849-8DA8-CA77744F33A9}" type="datetimeFigureOut">
              <a:rPr lang="en-US" smtClean="0"/>
              <a:pPr/>
              <a:t>11/14/17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B893FD-18E4-3849-8DA8-CA77744F33A9}" type="datetimeFigureOut">
              <a:rPr lang="en-US" smtClean="0"/>
              <a:pPr/>
              <a:t>11/14/17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B893FD-18E4-3849-8DA8-CA77744F33A9}" type="datetimeFigureOut">
              <a:rPr lang="en-US" smtClean="0"/>
              <a:pPr/>
              <a:t>11/14/17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B893FD-18E4-3849-8DA8-CA77744F33A9}" type="datetimeFigureOut">
              <a:rPr lang="en-US" smtClean="0"/>
              <a:pPr/>
              <a:t>11/14/17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B893FD-18E4-3849-8DA8-CA77744F33A9}" type="datetimeFigureOut">
              <a:rPr lang="en-US" smtClean="0"/>
              <a:pPr/>
              <a:t>11/14/17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B893FD-18E4-3849-8DA8-CA77744F33A9}" type="datetimeFigureOut">
              <a:rPr lang="en-US" smtClean="0"/>
              <a:pPr/>
              <a:t>11/14/17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B893FD-18E4-3849-8DA8-CA77744F33A9}" type="datetimeFigureOut">
              <a:rPr lang="en-US" smtClean="0"/>
              <a:pPr/>
              <a:t>11/14/17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893FD-18E4-3849-8DA8-CA77744F33A9}" type="datetimeFigureOut">
              <a:rPr lang="en-US" smtClean="0"/>
              <a:pPr/>
              <a:t>11/14/17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B893FD-18E4-3849-8DA8-CA77744F33A9}" type="datetimeFigureOut">
              <a:rPr lang="en-US" smtClean="0"/>
              <a:pPr/>
              <a:t>11/14/17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B893FD-18E4-3849-8DA8-CA77744F33A9}" type="datetimeFigureOut">
              <a:rPr lang="en-US" smtClean="0"/>
              <a:pPr/>
              <a:t>11/14/17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BBDEEE-0774-3846-AFA6-421D15F6AD6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893FD-18E4-3849-8DA8-CA77744F33A9}" type="datetimeFigureOut">
              <a:rPr lang="en-US" smtClean="0"/>
              <a:pPr/>
              <a:t>11/14/17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BBDEEE-0774-3846-AFA6-421D15F6AD6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jpeg"/></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 Target="slide2.xml"/><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4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4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3.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 Target="slide2.xml"/><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Warm Up </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sz="4800" dirty="0" smtClean="0"/>
              <a:t>What “caused” the Progressive Era?</a:t>
            </a:r>
          </a:p>
          <a:p>
            <a:pPr>
              <a:buNone/>
            </a:pPr>
            <a:endParaRPr lang="en-US" sz="4800" dirty="0" smtClean="0"/>
          </a:p>
          <a:p>
            <a:pPr>
              <a:buNone/>
            </a:pPr>
            <a:r>
              <a:rPr lang="en-US" sz="3600" dirty="0" smtClean="0"/>
              <a:t>You may use a textbook.</a:t>
            </a:r>
          </a:p>
          <a:p>
            <a:pPr>
              <a:buNone/>
            </a:pPr>
            <a:r>
              <a:rPr lang="en-US" sz="3600" dirty="0" smtClean="0"/>
              <a:t>Do it now. </a:t>
            </a:r>
          </a:p>
          <a:p>
            <a:pPr>
              <a:buNone/>
            </a:pPr>
            <a:r>
              <a:rPr lang="en-US" sz="3600" dirty="0" smtClean="0"/>
              <a:t>0 for no work. </a:t>
            </a:r>
          </a:p>
          <a:p>
            <a:pPr>
              <a:buNone/>
            </a:pPr>
            <a:r>
              <a:rPr lang="en-US" sz="3600" dirty="0" smtClean="0"/>
              <a:t>5 for completed work.</a:t>
            </a:r>
            <a:endParaRPr lang="en-US"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3" name="Picture 3" descr="chapter_activity"/>
          <p:cNvPicPr>
            <a:picLocks noGrp="1"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9525" y="0"/>
            <a:ext cx="9144000" cy="819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28674" name="Text Box 5"/>
          <p:cNvSpPr txBox="1">
            <a:spLocks noChangeArrowheads="1"/>
          </p:cNvSpPr>
          <p:nvPr/>
        </p:nvSpPr>
        <p:spPr bwMode="auto">
          <a:xfrm>
            <a:off x="1462088" y="73025"/>
            <a:ext cx="3656012" cy="3365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80000"/>
              </a:lnSpc>
              <a:spcBef>
                <a:spcPct val="20000"/>
              </a:spcBef>
            </a:pPr>
            <a:r>
              <a:rPr lang="en-US" sz="2000" b="1">
                <a:solidFill>
                  <a:schemeClr val="bg1"/>
                </a:solidFill>
                <a:latin typeface="Calibri" charset="0"/>
              </a:rPr>
              <a:t>The Vote for Women by 1919</a:t>
            </a:r>
          </a:p>
        </p:txBody>
      </p:sp>
      <p:sp>
        <p:nvSpPr>
          <p:cNvPr id="30725" name="Rectangle 7"/>
          <p:cNvSpPr>
            <a:spLocks noGrp="1" noChangeArrowheads="1"/>
          </p:cNvSpPr>
          <p:nvPr>
            <p:ph type="title"/>
          </p:nvPr>
        </p:nvSpPr>
        <p:spPr>
          <a:xfrm>
            <a:off x="914400" y="7104063"/>
            <a:ext cx="8229600" cy="171450"/>
          </a:xfrm>
        </p:spPr>
        <p:txBody>
          <a:bodyPr>
            <a:normAutofit fontScale="90000"/>
          </a:bodyPr>
          <a:lstStyle/>
          <a:p>
            <a:pPr algn="r" eaLnBrk="1" hangingPunct="1">
              <a:defRPr/>
            </a:pPr>
            <a:r>
              <a:rPr lang="en-US" sz="900">
                <a:solidFill>
                  <a:schemeClr val="bg1"/>
                </a:solidFill>
                <a:latin typeface="Calibri" charset="0"/>
                <a:ea typeface="ＭＳ Ｐゴシック" charset="0"/>
                <a:cs typeface="ＭＳ Ｐゴシック" charset="0"/>
              </a:rPr>
              <a:t>Transparency: </a:t>
            </a:r>
            <a:r>
              <a:rPr lang="en-US" sz="900" b="1">
                <a:solidFill>
                  <a:schemeClr val="bg1"/>
                </a:solidFill>
                <a:latin typeface="Calibri" charset="0"/>
                <a:ea typeface="ＭＳ Ｐゴシック" charset="0"/>
                <a:cs typeface="ＭＳ Ｐゴシック" charset="0"/>
              </a:rPr>
              <a:t>The Vote for Women by 1919</a:t>
            </a:r>
            <a:r>
              <a:rPr lang="en-US" sz="900">
                <a:latin typeface="Calibri" charset="0"/>
                <a:ea typeface="ＭＳ Ｐゴシック" charset="0"/>
                <a:cs typeface="ＭＳ Ｐゴシック" charset="0"/>
              </a:rPr>
              <a:t> </a:t>
            </a:r>
          </a:p>
        </p:txBody>
      </p:sp>
      <p:pic>
        <p:nvPicPr>
          <p:cNvPr id="28676" name="Picture 15" descr="GR8_Ch15_Sec02_C33_Q"/>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152900" y="787400"/>
            <a:ext cx="3048000" cy="609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28677" name="Picture 25" descr="ch15_10"/>
          <p:cNvPicPr>
            <a:picLocks noChangeAspect="1" noChangeArrowheads="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00100" y="1397000"/>
            <a:ext cx="6057900" cy="52419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1389703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1271"/>
            <a:ext cx="8229600" cy="916919"/>
          </a:xfrm>
          <a:ln w="38100" cmpd="sng">
            <a:solidFill>
              <a:schemeClr val="tx1"/>
            </a:solidFill>
          </a:ln>
        </p:spPr>
        <p:txBody>
          <a:bodyPr>
            <a:normAutofit/>
          </a:bodyPr>
          <a:lstStyle/>
          <a:p>
            <a:r>
              <a:rPr lang="en-US" sz="3200" dirty="0" smtClean="0"/>
              <a:t>How did women earn suffrage?</a:t>
            </a:r>
            <a:endParaRPr lang="en-US" sz="3200" dirty="0"/>
          </a:p>
        </p:txBody>
      </p:sp>
      <p:sp>
        <p:nvSpPr>
          <p:cNvPr id="3" name="Content Placeholder 2"/>
          <p:cNvSpPr>
            <a:spLocks noGrp="1"/>
          </p:cNvSpPr>
          <p:nvPr>
            <p:ph idx="1"/>
          </p:nvPr>
        </p:nvSpPr>
        <p:spPr>
          <a:xfrm>
            <a:off x="457200" y="2097774"/>
            <a:ext cx="8229600" cy="3257686"/>
          </a:xfrm>
        </p:spPr>
        <p:txBody>
          <a:bodyPr>
            <a:normAutofit/>
          </a:bodyPr>
          <a:lstStyle/>
          <a:p>
            <a:r>
              <a:rPr lang="en-US" sz="2400" b="1" dirty="0" smtClean="0"/>
              <a:t>Elizabeth Cady Stanton </a:t>
            </a:r>
            <a:r>
              <a:rPr lang="en-US" sz="2400" dirty="0" smtClean="0"/>
              <a:t>led the convention at </a:t>
            </a:r>
            <a:r>
              <a:rPr lang="en-US" sz="2400" b="1" dirty="0" smtClean="0"/>
              <a:t>Seneca Falls</a:t>
            </a:r>
            <a:r>
              <a:rPr lang="en-US" sz="2400" dirty="0" smtClean="0"/>
              <a:t>, New York in </a:t>
            </a:r>
            <a:r>
              <a:rPr lang="en-US" sz="2400" b="1" dirty="0" smtClean="0"/>
              <a:t>1848</a:t>
            </a:r>
            <a:r>
              <a:rPr lang="en-US" sz="2400" dirty="0" smtClean="0"/>
              <a:t>. She convinced the others to seek </a:t>
            </a:r>
            <a:r>
              <a:rPr lang="en-US" sz="2400" i="1" dirty="0" smtClean="0"/>
              <a:t>suffrage.</a:t>
            </a:r>
          </a:p>
          <a:p>
            <a:r>
              <a:rPr lang="en-US" sz="2400" dirty="0" smtClean="0"/>
              <a:t>In 1890, the movement created National American Woman Suffrage Association (NAWSA). E. C. </a:t>
            </a:r>
            <a:r>
              <a:rPr lang="en-US" sz="2400" b="1" dirty="0" smtClean="0"/>
              <a:t>Stanton</a:t>
            </a:r>
            <a:r>
              <a:rPr lang="en-US" sz="2400" dirty="0" smtClean="0"/>
              <a:t> and Susan B. </a:t>
            </a:r>
            <a:r>
              <a:rPr lang="en-US" sz="2400" b="1" dirty="0" smtClean="0"/>
              <a:t>Anthony</a:t>
            </a:r>
            <a:r>
              <a:rPr lang="en-US" sz="2400" dirty="0" smtClean="0"/>
              <a:t>. Also Lucy Stone and Julia Ward.</a:t>
            </a:r>
          </a:p>
          <a:p>
            <a:r>
              <a:rPr lang="en-US" sz="2400" dirty="0" smtClean="0"/>
              <a:t>Women’s suffrage in 1920 with the Nineteenth Amendment [passed by Congress and ratified by the states].</a:t>
            </a:r>
          </a:p>
          <a:p>
            <a:endParaRPr lang="en-US" sz="2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773768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Progressives wanted to protect laborers in New York City in 1911.</a:t>
            </a:r>
            <a:endParaRPr lang="en-US" dirty="0"/>
          </a:p>
        </p:txBody>
      </p:sp>
      <p:pic>
        <p:nvPicPr>
          <p:cNvPr id="6" name="Picture 5"/>
          <p:cNvPicPr>
            <a:picLocks noChangeAspect="1"/>
          </p:cNvPicPr>
          <p:nvPr/>
        </p:nvPicPr>
        <p:blipFill>
          <a:blip r:embed="rId2"/>
          <a:stretch>
            <a:fillRect/>
          </a:stretch>
        </p:blipFill>
        <p:spPr>
          <a:xfrm>
            <a:off x="1274309" y="2038400"/>
            <a:ext cx="6075524" cy="37732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Triangle Shirtwaist Factory</a:t>
            </a:r>
            <a:endParaRPr lang="en-US" dirty="0"/>
          </a:p>
        </p:txBody>
      </p:sp>
      <p:pic>
        <p:nvPicPr>
          <p:cNvPr id="4" name="Picture 3"/>
          <p:cNvPicPr>
            <a:picLocks noChangeAspect="1"/>
          </p:cNvPicPr>
          <p:nvPr/>
        </p:nvPicPr>
        <p:blipFill>
          <a:blip r:embed="rId2"/>
          <a:stretch>
            <a:fillRect/>
          </a:stretch>
        </p:blipFill>
        <p:spPr>
          <a:xfrm>
            <a:off x="1019741" y="1184461"/>
            <a:ext cx="6985000" cy="545932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Triangle Shirtwaist Factory</a:t>
            </a:r>
            <a:br>
              <a:rPr lang="en-US" dirty="0" smtClean="0"/>
            </a:br>
            <a:endParaRPr lang="en-US" dirty="0"/>
          </a:p>
        </p:txBody>
      </p:sp>
      <p:pic>
        <p:nvPicPr>
          <p:cNvPr id="4" name="Picture 3"/>
          <p:cNvPicPr>
            <a:picLocks noChangeAspect="1"/>
          </p:cNvPicPr>
          <p:nvPr/>
        </p:nvPicPr>
        <p:blipFill>
          <a:blip r:embed="rId2"/>
          <a:stretch>
            <a:fillRect/>
          </a:stretch>
        </p:blipFill>
        <p:spPr>
          <a:xfrm>
            <a:off x="3040990" y="1417638"/>
            <a:ext cx="3918027" cy="513206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45958"/>
          </a:xfrm>
        </p:spPr>
        <p:txBody>
          <a:bodyPr>
            <a:normAutofit/>
          </a:bodyPr>
          <a:lstStyle/>
          <a:p>
            <a:r>
              <a:rPr lang="en-US" dirty="0" smtClean="0"/>
              <a:t>Triangle Shirtwaist Factory</a:t>
            </a:r>
            <a:endParaRPr lang="en-US" dirty="0"/>
          </a:p>
        </p:txBody>
      </p:sp>
      <p:pic>
        <p:nvPicPr>
          <p:cNvPr id="4" name="Picture 3"/>
          <p:cNvPicPr>
            <a:picLocks noChangeAspect="1"/>
          </p:cNvPicPr>
          <p:nvPr/>
        </p:nvPicPr>
        <p:blipFill>
          <a:blip r:embed="rId2"/>
          <a:stretch>
            <a:fillRect/>
          </a:stretch>
        </p:blipFill>
        <p:spPr>
          <a:xfrm>
            <a:off x="152055" y="2457450"/>
            <a:ext cx="8660875" cy="402770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50900"/>
          </a:xfrm>
        </p:spPr>
        <p:txBody>
          <a:bodyPr>
            <a:normAutofit fontScale="90000"/>
          </a:bodyPr>
          <a:lstStyle/>
          <a:p>
            <a:r>
              <a:rPr lang="en-US" dirty="0" smtClean="0"/>
              <a:t>Triangle Shirtwaist Factory</a:t>
            </a:r>
            <a:br>
              <a:rPr lang="en-US" dirty="0" smtClean="0"/>
            </a:br>
            <a:r>
              <a:rPr lang="en-US" dirty="0" smtClean="0"/>
              <a:t>New York, 1911</a:t>
            </a:r>
            <a:br>
              <a:rPr lang="en-US" dirty="0" smtClean="0"/>
            </a:br>
            <a:r>
              <a:rPr lang="en-US" dirty="0" smtClean="0"/>
              <a:t>Death toll: 146</a:t>
            </a:r>
            <a:endParaRPr lang="en-US" dirty="0"/>
          </a:p>
        </p:txBody>
      </p:sp>
      <p:pic>
        <p:nvPicPr>
          <p:cNvPr id="4" name="Picture 3"/>
          <p:cNvPicPr>
            <a:picLocks noChangeAspect="1"/>
          </p:cNvPicPr>
          <p:nvPr/>
        </p:nvPicPr>
        <p:blipFill>
          <a:blip r:embed="rId2"/>
          <a:stretch>
            <a:fillRect/>
          </a:stretch>
        </p:blipFill>
        <p:spPr>
          <a:xfrm>
            <a:off x="1372335" y="1974858"/>
            <a:ext cx="6458507" cy="43371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347101" y="343868"/>
            <a:ext cx="3967114" cy="3355166"/>
          </a:xfrm>
          <a:prstGeom prst="rect">
            <a:avLst/>
          </a:prstGeom>
        </p:spPr>
      </p:pic>
      <p:pic>
        <p:nvPicPr>
          <p:cNvPr id="5" name="Picture 4"/>
          <p:cNvPicPr>
            <a:picLocks noChangeAspect="1"/>
          </p:cNvPicPr>
          <p:nvPr/>
        </p:nvPicPr>
        <p:blipFill>
          <a:blip r:embed="rId3"/>
          <a:stretch>
            <a:fillRect/>
          </a:stretch>
        </p:blipFill>
        <p:spPr>
          <a:xfrm>
            <a:off x="579275" y="663916"/>
            <a:ext cx="3429000" cy="2374900"/>
          </a:xfrm>
          <a:prstGeom prst="rect">
            <a:avLst/>
          </a:prstGeom>
        </p:spPr>
      </p:pic>
      <p:pic>
        <p:nvPicPr>
          <p:cNvPr id="6" name="Picture 5"/>
          <p:cNvPicPr>
            <a:picLocks noChangeAspect="1"/>
          </p:cNvPicPr>
          <p:nvPr/>
        </p:nvPicPr>
        <p:blipFill>
          <a:blip r:embed="rId4"/>
          <a:stretch>
            <a:fillRect/>
          </a:stretch>
        </p:blipFill>
        <p:spPr>
          <a:xfrm>
            <a:off x="289257" y="3310093"/>
            <a:ext cx="3302000" cy="2463800"/>
          </a:xfrm>
          <a:prstGeom prst="rect">
            <a:avLst/>
          </a:prstGeom>
        </p:spPr>
      </p:pic>
      <p:pic>
        <p:nvPicPr>
          <p:cNvPr id="7" name="Picture 6"/>
          <p:cNvPicPr>
            <a:picLocks noChangeAspect="1"/>
          </p:cNvPicPr>
          <p:nvPr/>
        </p:nvPicPr>
        <p:blipFill>
          <a:blip r:embed="rId5"/>
          <a:stretch>
            <a:fillRect/>
          </a:stretch>
        </p:blipFill>
        <p:spPr>
          <a:xfrm>
            <a:off x="4231898" y="3811364"/>
            <a:ext cx="3403600" cy="2387600"/>
          </a:xfrm>
          <a:prstGeom prst="rect">
            <a:avLst/>
          </a:prstGeom>
        </p:spPr>
      </p:pic>
      <p:sp>
        <p:nvSpPr>
          <p:cNvPr id="8" name="TextBox 7"/>
          <p:cNvSpPr txBox="1"/>
          <p:nvPr/>
        </p:nvSpPr>
        <p:spPr>
          <a:xfrm>
            <a:off x="772502" y="6324418"/>
            <a:ext cx="4941189" cy="369332"/>
          </a:xfrm>
          <a:prstGeom prst="rect">
            <a:avLst/>
          </a:prstGeom>
          <a:noFill/>
        </p:spPr>
        <p:txBody>
          <a:bodyPr wrap="none" rtlCol="0">
            <a:spAutoFit/>
          </a:bodyPr>
          <a:lstStyle/>
          <a:p>
            <a:r>
              <a:rPr lang="en-US" dirty="0" smtClean="0"/>
              <a:t>Breaker </a:t>
            </a:r>
            <a:r>
              <a:rPr lang="en-US" dirty="0" err="1" smtClean="0"/>
              <a:t>boys_Hines</a:t>
            </a:r>
            <a:r>
              <a:rPr lang="en-US" dirty="0" smtClean="0"/>
              <a:t> and Riis photographed the era</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208858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4026" y="157128"/>
            <a:ext cx="8817451" cy="666599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Progressives wanted to balance technology and safety.</a:t>
            </a:r>
            <a:endParaRPr lang="en-US" dirty="0"/>
          </a:p>
        </p:txBody>
      </p:sp>
      <p:pic>
        <p:nvPicPr>
          <p:cNvPr id="4" name="Picture 3"/>
          <p:cNvPicPr>
            <a:picLocks noChangeAspect="1"/>
          </p:cNvPicPr>
          <p:nvPr/>
        </p:nvPicPr>
        <p:blipFill>
          <a:blip r:embed="rId2"/>
          <a:stretch>
            <a:fillRect/>
          </a:stretch>
        </p:blipFill>
        <p:spPr>
          <a:xfrm>
            <a:off x="686776" y="1417638"/>
            <a:ext cx="7196246" cy="544036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434213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Progressivism</a:t>
            </a:r>
            <a:endParaRPr lang="en-US" dirty="0"/>
          </a:p>
        </p:txBody>
      </p:sp>
      <p:sp>
        <p:nvSpPr>
          <p:cNvPr id="3" name="Content Placeholder 2"/>
          <p:cNvSpPr>
            <a:spLocks noGrp="1"/>
          </p:cNvSpPr>
          <p:nvPr>
            <p:ph idx="1"/>
          </p:nvPr>
        </p:nvSpPr>
        <p:spPr/>
        <p:txBody>
          <a:bodyPr>
            <a:normAutofit fontScale="92500"/>
          </a:bodyPr>
          <a:lstStyle/>
          <a:p>
            <a:pPr>
              <a:buNone/>
            </a:pPr>
            <a:r>
              <a:rPr lang="en-US" sz="3600" dirty="0" smtClean="0"/>
              <a:t>Progressivism was a </a:t>
            </a:r>
            <a:r>
              <a:rPr lang="en-US" sz="3600" i="1" dirty="0" smtClean="0"/>
              <a:t>reaction</a:t>
            </a:r>
            <a:r>
              <a:rPr lang="en-US" sz="3600" dirty="0" smtClean="0"/>
              <a:t> against laissez-faire approach to governance. (Appleby 162)</a:t>
            </a:r>
          </a:p>
          <a:p>
            <a:pPr>
              <a:buNone/>
            </a:pPr>
            <a:endParaRPr lang="en-US" dirty="0" smtClean="0"/>
          </a:p>
          <a:p>
            <a:pPr>
              <a:buNone/>
            </a:pPr>
            <a:r>
              <a:rPr lang="en-US" sz="3900" dirty="0" smtClean="0"/>
              <a:t>The progressive reforms of this era helped create the </a:t>
            </a:r>
            <a:r>
              <a:rPr lang="en-US" sz="3900" i="1" dirty="0" smtClean="0"/>
              <a:t>character</a:t>
            </a:r>
            <a:r>
              <a:rPr lang="en-US" sz="3900" dirty="0" smtClean="0"/>
              <a:t> of modern American Life.</a:t>
            </a:r>
          </a:p>
          <a:p>
            <a:pPr>
              <a:buNone/>
            </a:pPr>
            <a:r>
              <a:rPr lang="en-US" sz="4000" dirty="0" smtClean="0"/>
              <a:t>											</a:t>
            </a:r>
            <a:r>
              <a:rPr lang="en-US" sz="3000" dirty="0" smtClean="0"/>
              <a:t>Alan Brinkley</a:t>
            </a:r>
            <a:endParaRPr lang="en-US" sz="3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would a progressive say?</a:t>
            </a:r>
            <a:endParaRPr lang="en-US" dirty="0"/>
          </a:p>
        </p:txBody>
      </p:sp>
      <p:pic>
        <p:nvPicPr>
          <p:cNvPr id="5" name="Picture 4"/>
          <p:cNvPicPr>
            <a:picLocks noChangeAspect="1"/>
          </p:cNvPicPr>
          <p:nvPr/>
        </p:nvPicPr>
        <p:blipFill>
          <a:blip r:embed="rId2"/>
          <a:stretch>
            <a:fillRect/>
          </a:stretch>
        </p:blipFill>
        <p:spPr>
          <a:xfrm>
            <a:off x="1186596" y="1842479"/>
            <a:ext cx="6594243" cy="4667834"/>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31279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Progressives wanted to keep industry from exploiting children.</a:t>
            </a:r>
            <a:endParaRPr lang="en-US" dirty="0"/>
          </a:p>
        </p:txBody>
      </p:sp>
      <p:pic>
        <p:nvPicPr>
          <p:cNvPr id="5" name="Picture 4"/>
          <p:cNvPicPr>
            <a:picLocks noChangeAspect="1"/>
          </p:cNvPicPr>
          <p:nvPr/>
        </p:nvPicPr>
        <p:blipFill>
          <a:blip r:embed="rId2"/>
          <a:stretch>
            <a:fillRect/>
          </a:stretch>
        </p:blipFill>
        <p:spPr>
          <a:xfrm>
            <a:off x="1186596" y="1842479"/>
            <a:ext cx="6594243" cy="4667834"/>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4270"/>
          </a:xfrm>
        </p:spPr>
        <p:txBody>
          <a:bodyPr>
            <a:normAutofit/>
          </a:bodyPr>
          <a:lstStyle/>
          <a:p>
            <a:pPr algn="l"/>
            <a:r>
              <a:rPr lang="en-US" sz="3600" dirty="0" smtClean="0"/>
              <a:t>What are these people doing?</a:t>
            </a:r>
            <a:endParaRPr lang="en-US" sz="3600" dirty="0"/>
          </a:p>
        </p:txBody>
      </p:sp>
      <p:pic>
        <p:nvPicPr>
          <p:cNvPr id="4" name="Picture 3"/>
          <p:cNvPicPr>
            <a:picLocks noChangeAspect="1"/>
          </p:cNvPicPr>
          <p:nvPr/>
        </p:nvPicPr>
        <p:blipFill>
          <a:blip r:embed="rId2"/>
          <a:stretch>
            <a:fillRect/>
          </a:stretch>
        </p:blipFill>
        <p:spPr>
          <a:xfrm>
            <a:off x="720234" y="1518908"/>
            <a:ext cx="7490074" cy="4966244"/>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45958"/>
          </a:xfrm>
        </p:spPr>
        <p:txBody>
          <a:bodyPr>
            <a:normAutofit fontScale="90000"/>
          </a:bodyPr>
          <a:lstStyle/>
          <a:p>
            <a:pPr algn="l"/>
            <a:r>
              <a:rPr lang="en-US" dirty="0" smtClean="0"/>
              <a:t>Some progressives were prohibitionists who wanted to stop the harms of excessive drinking.</a:t>
            </a:r>
            <a:endParaRPr lang="en-US" dirty="0"/>
          </a:p>
        </p:txBody>
      </p:sp>
      <p:pic>
        <p:nvPicPr>
          <p:cNvPr id="4" name="Picture 3"/>
          <p:cNvPicPr>
            <a:picLocks noChangeAspect="1"/>
          </p:cNvPicPr>
          <p:nvPr/>
        </p:nvPicPr>
        <p:blipFill>
          <a:blip r:embed="rId2"/>
          <a:stretch>
            <a:fillRect/>
          </a:stretch>
        </p:blipFill>
        <p:spPr>
          <a:xfrm>
            <a:off x="1715321" y="2443959"/>
            <a:ext cx="6094915" cy="404119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143850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1357" y="445197"/>
            <a:ext cx="8053213" cy="6079386"/>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8676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18814"/>
          </a:xfrm>
        </p:spPr>
        <p:txBody>
          <a:bodyPr>
            <a:normAutofit/>
          </a:bodyPr>
          <a:lstStyle/>
          <a:p>
            <a:r>
              <a:rPr lang="en-US" dirty="0" smtClean="0"/>
              <a:t>What is the problem with trusts?</a:t>
            </a:r>
            <a:endParaRPr lang="en-US" dirty="0"/>
          </a:p>
        </p:txBody>
      </p:sp>
      <p:pic>
        <p:nvPicPr>
          <p:cNvPr id="4" name="Picture 3"/>
          <p:cNvPicPr>
            <a:picLocks noChangeAspect="1"/>
          </p:cNvPicPr>
          <p:nvPr/>
        </p:nvPicPr>
        <p:blipFill>
          <a:blip r:embed="rId2"/>
          <a:stretch>
            <a:fillRect/>
          </a:stretch>
        </p:blipFill>
        <p:spPr>
          <a:xfrm>
            <a:off x="2154924" y="1669391"/>
            <a:ext cx="4367571" cy="5032201"/>
          </a:xfrm>
          <a:prstGeom prst="rect">
            <a:avLst/>
          </a:prstGeom>
        </p:spPr>
      </p:pic>
      <p:sp>
        <p:nvSpPr>
          <p:cNvPr id="5" name="TextBox 4"/>
          <p:cNvSpPr txBox="1"/>
          <p:nvPr/>
        </p:nvSpPr>
        <p:spPr>
          <a:xfrm>
            <a:off x="296242" y="1894209"/>
            <a:ext cx="1858682" cy="2031325"/>
          </a:xfrm>
          <a:prstGeom prst="rect">
            <a:avLst/>
          </a:prstGeom>
          <a:noFill/>
        </p:spPr>
        <p:txBody>
          <a:bodyPr wrap="square" rtlCol="0">
            <a:spAutoFit/>
          </a:bodyPr>
          <a:lstStyle/>
          <a:p>
            <a:r>
              <a:rPr lang="en-US" sz="2400" dirty="0" smtClean="0"/>
              <a:t>Surface</a:t>
            </a:r>
          </a:p>
          <a:p>
            <a:r>
              <a:rPr lang="en-US" sz="2400" dirty="0" smtClean="0"/>
              <a:t>Deep </a:t>
            </a:r>
          </a:p>
          <a:p>
            <a:r>
              <a:rPr lang="en-US" sz="2400" dirty="0" smtClean="0"/>
              <a:t>Meaning</a:t>
            </a:r>
          </a:p>
          <a:p>
            <a:endParaRPr lang="en-US" dirty="0"/>
          </a:p>
          <a:p>
            <a:endParaRPr lang="en-US"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18814"/>
          </a:xfrm>
        </p:spPr>
        <p:txBody>
          <a:bodyPr>
            <a:normAutofit fontScale="90000"/>
          </a:bodyPr>
          <a:lstStyle/>
          <a:p>
            <a:r>
              <a:rPr lang="en-US" dirty="0" smtClean="0"/>
              <a:t>Progressives wanted to keep business from gaining even more power.</a:t>
            </a:r>
            <a:endParaRPr lang="en-US" dirty="0"/>
          </a:p>
        </p:txBody>
      </p:sp>
      <p:pic>
        <p:nvPicPr>
          <p:cNvPr id="4" name="Picture 3"/>
          <p:cNvPicPr>
            <a:picLocks noChangeAspect="1"/>
          </p:cNvPicPr>
          <p:nvPr/>
        </p:nvPicPr>
        <p:blipFill>
          <a:blip r:embed="rId2"/>
          <a:stretch>
            <a:fillRect/>
          </a:stretch>
        </p:blipFill>
        <p:spPr>
          <a:xfrm>
            <a:off x="2154924" y="1669391"/>
            <a:ext cx="4367571" cy="5032201"/>
          </a:xfrm>
          <a:prstGeom prst="rect">
            <a:avLst/>
          </a:prstGeom>
        </p:spPr>
      </p:pic>
      <p:sp>
        <p:nvSpPr>
          <p:cNvPr id="3" name="TextBox 2"/>
          <p:cNvSpPr txBox="1"/>
          <p:nvPr/>
        </p:nvSpPr>
        <p:spPr>
          <a:xfrm>
            <a:off x="457200" y="4975733"/>
            <a:ext cx="1165300" cy="1477328"/>
          </a:xfrm>
          <a:prstGeom prst="rect">
            <a:avLst/>
          </a:prstGeom>
          <a:noFill/>
        </p:spPr>
        <p:txBody>
          <a:bodyPr wrap="square" rtlCol="0">
            <a:spAutoFit/>
          </a:bodyPr>
          <a:lstStyle/>
          <a:p>
            <a:r>
              <a:rPr lang="en-US" dirty="0" smtClean="0"/>
              <a:t>Some trusts are good.</a:t>
            </a:r>
          </a:p>
          <a:p>
            <a:r>
              <a:rPr lang="en-US" dirty="0" smtClean="0"/>
              <a:t>Some are bad.</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789287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rmAutofit fontScale="90000"/>
          </a:bodyPr>
          <a:lstStyle/>
          <a:p>
            <a:r>
              <a:rPr lang="en-US" dirty="0" smtClean="0"/>
              <a:t>Who were the giants that Teddy Roosevelt was fighting?</a:t>
            </a:r>
            <a:endParaRPr lang="en-US" dirty="0"/>
          </a:p>
        </p:txBody>
      </p:sp>
      <p:pic>
        <p:nvPicPr>
          <p:cNvPr id="5" name="Picture 4" descr="TR vs. wall street giants.jpg"/>
          <p:cNvPicPr>
            <a:picLocks noChangeAspect="1"/>
          </p:cNvPicPr>
          <p:nvPr/>
        </p:nvPicPr>
        <p:blipFill>
          <a:blip r:embed="rId3"/>
          <a:stretch>
            <a:fillRect/>
          </a:stretch>
        </p:blipFill>
        <p:spPr>
          <a:xfrm>
            <a:off x="2483556" y="1417638"/>
            <a:ext cx="3486122" cy="5468427"/>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rmAutofit/>
          </a:bodyPr>
          <a:lstStyle/>
          <a:p>
            <a:r>
              <a:rPr lang="en-US" sz="3200" dirty="0" smtClean="0"/>
              <a:t>Congress passed the Sherman Anti-Trust Act to shrink the power of big business.</a:t>
            </a:r>
            <a:endParaRPr lang="en-US" sz="3200" dirty="0"/>
          </a:p>
        </p:txBody>
      </p:sp>
      <p:pic>
        <p:nvPicPr>
          <p:cNvPr id="4" name="Picture 3" descr="TR vs.railroads.gif"/>
          <p:cNvPicPr>
            <a:picLocks noChangeAspect="1"/>
          </p:cNvPicPr>
          <p:nvPr/>
        </p:nvPicPr>
        <p:blipFill>
          <a:blip r:embed="rId2"/>
          <a:stretch>
            <a:fillRect/>
          </a:stretch>
        </p:blipFill>
        <p:spPr>
          <a:xfrm>
            <a:off x="2749908" y="1797049"/>
            <a:ext cx="5490979" cy="4703938"/>
          </a:xfrm>
          <a:prstGeom prst="rect">
            <a:avLst/>
          </a:prstGeom>
        </p:spPr>
      </p:pic>
      <p:sp>
        <p:nvSpPr>
          <p:cNvPr id="5" name="TextBox 4"/>
          <p:cNvSpPr txBox="1"/>
          <p:nvPr/>
        </p:nvSpPr>
        <p:spPr>
          <a:xfrm>
            <a:off x="457200" y="3019778"/>
            <a:ext cx="2082800" cy="1477328"/>
          </a:xfrm>
          <a:prstGeom prst="rect">
            <a:avLst/>
          </a:prstGeom>
          <a:noFill/>
        </p:spPr>
        <p:txBody>
          <a:bodyPr wrap="square" rtlCol="0">
            <a:spAutoFit/>
          </a:bodyPr>
          <a:lstStyle/>
          <a:p>
            <a:r>
              <a:rPr lang="en-US" dirty="0" smtClean="0"/>
              <a:t>Roosevelt fought against JP Morgan’s Northern Securities railroad trust (monopoly).</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Yummmm</a:t>
            </a:r>
            <a:r>
              <a:rPr lang="en-US" dirty="0" smtClean="0"/>
              <a:t>!</a:t>
            </a:r>
            <a:endParaRPr lang="en-US" dirty="0"/>
          </a:p>
        </p:txBody>
      </p:sp>
      <p:pic>
        <p:nvPicPr>
          <p:cNvPr id="4" name="Picture 3"/>
          <p:cNvPicPr>
            <a:picLocks noChangeAspect="1"/>
          </p:cNvPicPr>
          <p:nvPr/>
        </p:nvPicPr>
        <p:blipFill>
          <a:blip r:embed="rId2"/>
          <a:stretch>
            <a:fillRect/>
          </a:stretch>
        </p:blipFill>
        <p:spPr>
          <a:xfrm>
            <a:off x="923957" y="1382879"/>
            <a:ext cx="7585323" cy="5475121"/>
          </a:xfrm>
          <a:prstGeom prst="rect">
            <a:avLst/>
          </a:prstGeom>
        </p:spPr>
      </p:pic>
      <p:cxnSp>
        <p:nvCxnSpPr>
          <p:cNvPr id="6" name="Straight Arrow Connector 5"/>
          <p:cNvCxnSpPr/>
          <p:nvPr/>
        </p:nvCxnSpPr>
        <p:spPr>
          <a:xfrm>
            <a:off x="457200" y="4328494"/>
            <a:ext cx="2246570" cy="1092364"/>
          </a:xfrm>
          <a:prstGeom prst="straightConnector1">
            <a:avLst/>
          </a:prstGeom>
          <a:ln w="57150" cap="flat" cmpd="sng" algn="ctr">
            <a:solidFill>
              <a:schemeClr val="tx2">
                <a:lumMod val="60000"/>
                <a:lumOff val="40000"/>
              </a:schemeClr>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What did Progressives want?</a:t>
            </a:r>
            <a:endParaRPr lang="en-US" dirty="0"/>
          </a:p>
        </p:txBody>
      </p:sp>
      <p:sp>
        <p:nvSpPr>
          <p:cNvPr id="3" name="Content Placeholder 2"/>
          <p:cNvSpPr>
            <a:spLocks noGrp="1"/>
          </p:cNvSpPr>
          <p:nvPr>
            <p:ph idx="1"/>
          </p:nvPr>
        </p:nvSpPr>
        <p:spPr>
          <a:xfrm>
            <a:off x="457200" y="2286000"/>
            <a:ext cx="8229600" cy="3920572"/>
          </a:xfrm>
        </p:spPr>
        <p:txBody>
          <a:bodyPr>
            <a:noAutofit/>
          </a:bodyPr>
          <a:lstStyle/>
          <a:p>
            <a:r>
              <a:rPr lang="en-US" sz="3600" dirty="0" smtClean="0"/>
              <a:t>Safety in the workplace</a:t>
            </a:r>
          </a:p>
          <a:p>
            <a:r>
              <a:rPr lang="en-US" sz="3600" dirty="0" smtClean="0"/>
              <a:t>Fair pay</a:t>
            </a:r>
          </a:p>
          <a:p>
            <a:r>
              <a:rPr lang="en-US" sz="3600" dirty="0" smtClean="0"/>
              <a:t>Respect for the average citizen</a:t>
            </a:r>
          </a:p>
          <a:p>
            <a:r>
              <a:rPr lang="en-US" sz="3600" dirty="0" smtClean="0"/>
              <a:t>Limit power of corporations</a:t>
            </a:r>
          </a:p>
          <a:p>
            <a:r>
              <a:rPr lang="en-US" sz="3600" dirty="0" smtClean="0"/>
              <a:t>Regulate industry to keep people safe</a:t>
            </a:r>
          </a:p>
          <a:p>
            <a:r>
              <a:rPr lang="en-US" sz="3600" dirty="0" smtClean="0"/>
              <a:t>End corruption in government</a:t>
            </a:r>
            <a:endParaRPr lang="en-US" sz="36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870808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17223" y="1284110"/>
            <a:ext cx="6872112" cy="4581407"/>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Warm Up</a:t>
            </a:r>
            <a:endParaRPr lang="en-US" dirty="0"/>
          </a:p>
        </p:txBody>
      </p:sp>
      <p:sp>
        <p:nvSpPr>
          <p:cNvPr id="3" name="Content Placeholder 2"/>
          <p:cNvSpPr>
            <a:spLocks noGrp="1"/>
          </p:cNvSpPr>
          <p:nvPr>
            <p:ph idx="1"/>
          </p:nvPr>
        </p:nvSpPr>
        <p:spPr/>
        <p:txBody>
          <a:bodyPr/>
          <a:lstStyle/>
          <a:p>
            <a:r>
              <a:rPr lang="en-US" dirty="0" smtClean="0"/>
              <a:t>Complete BBO for the following reading.</a:t>
            </a:r>
          </a:p>
          <a:p>
            <a:r>
              <a:rPr lang="en-US" dirty="0" smtClean="0"/>
              <a:t>Read pp 169 to 171 end at “Conservation.” </a:t>
            </a:r>
          </a:p>
          <a:p>
            <a:r>
              <a:rPr lang="en-US" dirty="0" smtClean="0"/>
              <a:t>Read “Roosevelt's Legacy” p 172. </a:t>
            </a:r>
          </a:p>
          <a:p>
            <a:r>
              <a:rPr lang="en-US" dirty="0" smtClean="0"/>
              <a:t>Read 175 to 177 end at “Antitrust </a:t>
            </a:r>
            <a:r>
              <a:rPr lang="en-US" dirty="0"/>
              <a:t>A</a:t>
            </a:r>
            <a:r>
              <a:rPr lang="en-US" dirty="0" smtClean="0"/>
              <a:t>ction.”</a:t>
            </a:r>
          </a:p>
          <a:p>
            <a:r>
              <a:rPr lang="en-US" dirty="0" smtClean="0"/>
              <a:t>Read “Progressivism's Legacies and Limits." Pages 178 and 179. </a:t>
            </a:r>
          </a:p>
          <a:p>
            <a:r>
              <a:rPr lang="en-US" dirty="0" smtClean="0"/>
              <a:t>Complete BBO</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0509"/>
          </a:xfrm>
        </p:spPr>
        <p:txBody>
          <a:bodyPr>
            <a:normAutofit/>
          </a:bodyPr>
          <a:lstStyle/>
          <a:p>
            <a:r>
              <a:rPr lang="en-US" sz="3600" dirty="0" smtClean="0"/>
              <a:t>Jacob Riis</a:t>
            </a:r>
            <a:endParaRPr lang="en-US" sz="3600" dirty="0"/>
          </a:p>
        </p:txBody>
      </p:sp>
      <p:pic>
        <p:nvPicPr>
          <p:cNvPr id="7" name="Content Placeholder 6"/>
          <p:cNvPicPr>
            <a:picLocks noGrp="1" noChangeAspect="1"/>
          </p:cNvPicPr>
          <p:nvPr>
            <p:ph idx="1"/>
          </p:nvPr>
        </p:nvPicPr>
        <p:blipFill>
          <a:blip r:embed="rId2"/>
          <a:srcRect t="15761" b="15761"/>
          <a:stretch>
            <a:fillRect/>
          </a:stretch>
        </p:blipFill>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303195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0509"/>
          </a:xfrm>
        </p:spPr>
        <p:txBody>
          <a:bodyPr>
            <a:normAutofit/>
          </a:bodyPr>
          <a:lstStyle/>
          <a:p>
            <a:r>
              <a:rPr lang="en-US" sz="3600" dirty="0" smtClean="0"/>
              <a:t>Jacob Riis</a:t>
            </a:r>
            <a:endParaRPr lang="en-US" sz="3600" dirty="0"/>
          </a:p>
        </p:txBody>
      </p:sp>
      <p:pic>
        <p:nvPicPr>
          <p:cNvPr id="4" name="Content Placeholder 3"/>
          <p:cNvPicPr>
            <a:picLocks noGrp="1" noChangeAspect="1"/>
          </p:cNvPicPr>
          <p:nvPr>
            <p:ph idx="1"/>
          </p:nvPr>
        </p:nvPicPr>
        <p:blipFill>
          <a:blip r:embed="rId2"/>
          <a:srcRect t="15115" b="15115"/>
          <a:stretch>
            <a:fillRect/>
          </a:stretch>
        </p:blipFill>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613123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0509"/>
          </a:xfrm>
        </p:spPr>
        <p:txBody>
          <a:bodyPr>
            <a:normAutofit/>
          </a:bodyPr>
          <a:lstStyle/>
          <a:p>
            <a:r>
              <a:rPr lang="en-US" sz="3600" dirty="0" smtClean="0"/>
              <a:t>Lewis Hines</a:t>
            </a:r>
            <a:endParaRPr lang="en-US" sz="3600" dirty="0"/>
          </a:p>
        </p:txBody>
      </p:sp>
      <p:pic>
        <p:nvPicPr>
          <p:cNvPr id="9" name="Picture 8"/>
          <p:cNvPicPr>
            <a:picLocks noChangeAspect="1"/>
          </p:cNvPicPr>
          <p:nvPr/>
        </p:nvPicPr>
        <p:blipFill>
          <a:blip r:embed="rId2"/>
          <a:stretch>
            <a:fillRect/>
          </a:stretch>
        </p:blipFill>
        <p:spPr>
          <a:xfrm>
            <a:off x="1453351" y="1401061"/>
            <a:ext cx="6220561" cy="450048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613123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0509"/>
          </a:xfrm>
        </p:spPr>
        <p:txBody>
          <a:bodyPr>
            <a:normAutofit/>
          </a:bodyPr>
          <a:lstStyle/>
          <a:p>
            <a:r>
              <a:rPr lang="en-US" sz="3600" dirty="0" smtClean="0"/>
              <a:t>Lewis Hines</a:t>
            </a:r>
            <a:endParaRPr lang="en-US" sz="3600" dirty="0"/>
          </a:p>
        </p:txBody>
      </p:sp>
      <p:pic>
        <p:nvPicPr>
          <p:cNvPr id="4" name="Picture 3"/>
          <p:cNvPicPr>
            <a:picLocks noChangeAspect="1"/>
          </p:cNvPicPr>
          <p:nvPr/>
        </p:nvPicPr>
        <p:blipFill>
          <a:blip r:embed="rId2"/>
          <a:stretch>
            <a:fillRect/>
          </a:stretch>
        </p:blipFill>
        <p:spPr>
          <a:xfrm>
            <a:off x="477901" y="1283215"/>
            <a:ext cx="4569552" cy="3205507"/>
          </a:xfrm>
          <a:prstGeom prst="rect">
            <a:avLst/>
          </a:prstGeom>
        </p:spPr>
      </p:pic>
      <p:pic>
        <p:nvPicPr>
          <p:cNvPr id="6" name="Picture 5"/>
          <p:cNvPicPr>
            <a:picLocks noChangeAspect="1"/>
          </p:cNvPicPr>
          <p:nvPr/>
        </p:nvPicPr>
        <p:blipFill>
          <a:blip r:embed="rId3"/>
          <a:stretch>
            <a:fillRect/>
          </a:stretch>
        </p:blipFill>
        <p:spPr>
          <a:xfrm>
            <a:off x="5047453" y="4159235"/>
            <a:ext cx="3492500" cy="2324100"/>
          </a:xfrm>
          <a:prstGeom prst="rect">
            <a:avLst/>
          </a:prstGeom>
        </p:spPr>
      </p:pic>
      <p:pic>
        <p:nvPicPr>
          <p:cNvPr id="9" name="Picture 8"/>
          <p:cNvPicPr>
            <a:picLocks noChangeAspect="1"/>
          </p:cNvPicPr>
          <p:nvPr/>
        </p:nvPicPr>
        <p:blipFill>
          <a:blip r:embed="rId4"/>
          <a:stretch>
            <a:fillRect/>
          </a:stretch>
        </p:blipFill>
        <p:spPr>
          <a:xfrm>
            <a:off x="5361114" y="1106074"/>
            <a:ext cx="3325686" cy="2429829"/>
          </a:xfrm>
          <a:prstGeom prst="rect">
            <a:avLst/>
          </a:prstGeom>
        </p:spPr>
      </p:pic>
      <p:pic>
        <p:nvPicPr>
          <p:cNvPr id="10" name="Picture 9"/>
          <p:cNvPicPr>
            <a:picLocks noChangeAspect="1"/>
          </p:cNvPicPr>
          <p:nvPr/>
        </p:nvPicPr>
        <p:blipFill>
          <a:blip r:embed="rId5"/>
          <a:stretch>
            <a:fillRect/>
          </a:stretch>
        </p:blipFill>
        <p:spPr>
          <a:xfrm>
            <a:off x="1073150" y="4488722"/>
            <a:ext cx="3492500" cy="23241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6131239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rmAutofit fontScale="90000"/>
          </a:bodyPr>
          <a:lstStyle/>
          <a:p>
            <a:r>
              <a:rPr lang="en-US" dirty="0" smtClean="0"/>
              <a:t>Who was one of the core founders of the NAACP?</a:t>
            </a:r>
            <a:endParaRPr lang="en-US" dirty="0"/>
          </a:p>
        </p:txBody>
      </p:sp>
      <p:pic>
        <p:nvPicPr>
          <p:cNvPr id="4" name="Picture 3"/>
          <p:cNvPicPr>
            <a:picLocks noChangeAspect="1"/>
          </p:cNvPicPr>
          <p:nvPr/>
        </p:nvPicPr>
        <p:blipFill>
          <a:blip r:embed="rId3"/>
          <a:stretch>
            <a:fillRect/>
          </a:stretch>
        </p:blipFill>
        <p:spPr>
          <a:xfrm>
            <a:off x="2638778" y="2000249"/>
            <a:ext cx="3954639" cy="3954639"/>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happened in the election of 1912?</a:t>
            </a:r>
            <a:endParaRPr lang="en-US" dirty="0"/>
          </a:p>
        </p:txBody>
      </p:sp>
      <p:sp>
        <p:nvSpPr>
          <p:cNvPr id="3" name="Content Placeholder 2"/>
          <p:cNvSpPr>
            <a:spLocks noGrp="1"/>
          </p:cNvSpPr>
          <p:nvPr>
            <p:ph idx="1"/>
          </p:nvPr>
        </p:nvSpPr>
        <p:spPr/>
        <p:txBody>
          <a:bodyPr/>
          <a:lstStyle/>
          <a:p>
            <a:r>
              <a:rPr lang="en-US" dirty="0" smtClean="0"/>
              <a:t>Roosevelt tells Taft to run.</a:t>
            </a:r>
          </a:p>
          <a:p>
            <a:r>
              <a:rPr lang="en-US" dirty="0" smtClean="0"/>
              <a:t>Roosevelt went hunting.</a:t>
            </a:r>
          </a:p>
          <a:p>
            <a:r>
              <a:rPr lang="en-US" dirty="0" smtClean="0"/>
              <a:t>Roosevelt wanted to run again</a:t>
            </a:r>
            <a:r>
              <a:rPr lang="en-US" dirty="0" smtClean="0"/>
              <a:t>.</a:t>
            </a:r>
          </a:p>
          <a:p>
            <a:r>
              <a:rPr lang="en-US" dirty="0" smtClean="0"/>
              <a:t>Republicans did not want him to run again.</a:t>
            </a:r>
            <a:endParaRPr lang="en-US" dirty="0" smtClean="0"/>
          </a:p>
          <a:p>
            <a:r>
              <a:rPr lang="en-US" dirty="0" smtClean="0"/>
              <a:t>Roosevelt started Bull Moose Party</a:t>
            </a:r>
          </a:p>
          <a:p>
            <a:r>
              <a:rPr lang="en-US" dirty="0" smtClean="0"/>
              <a:t>Republican Party divided.</a:t>
            </a:r>
          </a:p>
          <a:p>
            <a:r>
              <a:rPr lang="en-US" dirty="0" smtClean="0"/>
              <a:t>Democrat Wilson elected president in 1912.</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986179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7" name="Picture 1" descr="Standard Oil octopus.jpg"/>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62000" y="1238250"/>
            <a:ext cx="7620000" cy="43815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098350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5" name="Picture 3" descr="chapter_activity"/>
          <p:cNvPicPr>
            <a:picLocks noGrp="1"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9144000" cy="819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6386" name="Text Box 5"/>
          <p:cNvSpPr txBox="1">
            <a:spLocks noChangeArrowheads="1"/>
          </p:cNvSpPr>
          <p:nvPr/>
        </p:nvSpPr>
        <p:spPr bwMode="auto">
          <a:xfrm>
            <a:off x="1462088" y="73025"/>
            <a:ext cx="3981450" cy="3365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80000"/>
              </a:lnSpc>
              <a:spcBef>
                <a:spcPct val="20000"/>
              </a:spcBef>
            </a:pPr>
            <a:r>
              <a:rPr lang="en-US" sz="2000" b="1">
                <a:solidFill>
                  <a:schemeClr val="bg1"/>
                </a:solidFill>
                <a:latin typeface="Calibri" charset="0"/>
              </a:rPr>
              <a:t>Roosevelt and the Meatpackers</a:t>
            </a:r>
          </a:p>
        </p:txBody>
      </p:sp>
      <p:sp>
        <p:nvSpPr>
          <p:cNvPr id="24581" name="Rectangle 7"/>
          <p:cNvSpPr>
            <a:spLocks noGrp="1" noChangeArrowheads="1"/>
          </p:cNvSpPr>
          <p:nvPr>
            <p:ph type="title"/>
          </p:nvPr>
        </p:nvSpPr>
        <p:spPr>
          <a:xfrm>
            <a:off x="914400" y="7104063"/>
            <a:ext cx="8229600" cy="171450"/>
          </a:xfrm>
        </p:spPr>
        <p:txBody>
          <a:bodyPr>
            <a:normAutofit fontScale="90000"/>
          </a:bodyPr>
          <a:lstStyle/>
          <a:p>
            <a:pPr algn="r" eaLnBrk="1" hangingPunct="1">
              <a:defRPr/>
            </a:pPr>
            <a:r>
              <a:rPr lang="en-US" sz="900">
                <a:solidFill>
                  <a:schemeClr val="bg1"/>
                </a:solidFill>
                <a:latin typeface="Calibri" charset="0"/>
                <a:ea typeface="ＭＳ Ｐゴシック" charset="0"/>
                <a:cs typeface="ＭＳ Ｐゴシック" charset="0"/>
              </a:rPr>
              <a:t>Transparency: </a:t>
            </a:r>
            <a:r>
              <a:rPr lang="en-US" sz="900" b="1">
                <a:solidFill>
                  <a:schemeClr val="bg1"/>
                </a:solidFill>
                <a:latin typeface="Calibri" charset="0"/>
                <a:ea typeface="ＭＳ Ｐゴシック" charset="0"/>
                <a:cs typeface="ＭＳ Ｐゴシック" charset="0"/>
              </a:rPr>
              <a:t>Roosevelt and the Meatpackers</a:t>
            </a:r>
            <a:endParaRPr lang="en-US" sz="3600">
              <a:latin typeface="Calibri" charset="0"/>
              <a:ea typeface="ＭＳ Ｐゴシック" charset="0"/>
              <a:cs typeface="ＭＳ Ｐゴシック" charset="0"/>
            </a:endParaRPr>
          </a:p>
        </p:txBody>
      </p:sp>
      <p:pic>
        <p:nvPicPr>
          <p:cNvPr id="16388" name="Picture 21" descr="bttn_prev">
            <a:hlinkClick r:id="" action="ppaction://hlinkshowjump?jump=previousslide" highlightClick="1"/>
          </p:cNvPr>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997825"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89" name="Picture 22" descr="bttn_exit">
            <a:hlinkClick r:id="" action="ppaction://hlinkshowjump?jump=endshow" highlightClick="1"/>
          </p:cNvPr>
          <p:cNvPicPr>
            <a:picLocks noChangeAspect="1" noChangeArrowheads="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934200" y="6491288"/>
            <a:ext cx="420688" cy="3063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0" name="Picture 23" descr="toc">
            <a:hlinkClick r:id="rId6" action="ppaction://hlinksldjump"/>
          </p:cNvPr>
          <p:cNvPicPr>
            <a:picLocks noChangeAspect="1" noChangeArrowheads="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467600"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1" name="Picture 24" descr="bttn_next">
            <a:hlinkClick r:id="" action="ppaction://hlinkshowjump?jump=nextslide" highlightClick="1"/>
          </p:cNvPr>
          <p:cNvPicPr>
            <a:picLocks noChangeAspect="1" noChangeArrowheads="1"/>
          </p:cNvPicPr>
          <p:nvPr/>
        </p:nvPicPr>
        <p:blipFill>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528050"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2" name="Picture 26" descr="ch15_07"/>
          <p:cNvPicPr>
            <a:picLocks noChangeAspect="1" noChangeArrowheads="1"/>
          </p:cNvPicPr>
          <p:nvPr/>
        </p:nvPicPr>
        <p:blipFill>
          <a:blip r:embed="rId9">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33400" y="755650"/>
            <a:ext cx="7994650" cy="55689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0393685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 in cause and effect.</a:t>
            </a:r>
            <a:endParaRPr lang="en-US" dirty="0"/>
          </a:p>
        </p:txBody>
      </p:sp>
      <p:sp>
        <p:nvSpPr>
          <p:cNvPr id="3" name="Rectangle 2"/>
          <p:cNvSpPr/>
          <p:nvPr/>
        </p:nvSpPr>
        <p:spPr>
          <a:xfrm>
            <a:off x="717176" y="5169647"/>
            <a:ext cx="2091765" cy="373529"/>
          </a:xfrm>
          <a:prstGeom prst="rect">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381812" y="5190564"/>
            <a:ext cx="2091765" cy="373529"/>
          </a:xfrm>
          <a:prstGeom prst="rect">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dirty="0">
                <a:solidFill>
                  <a:srgbClr val="000000"/>
                </a:solidFill>
              </a:rPr>
              <a:t>Progressive Era</a:t>
            </a:r>
          </a:p>
        </p:txBody>
      </p:sp>
      <p:sp>
        <p:nvSpPr>
          <p:cNvPr id="9" name="Rectangle 8"/>
          <p:cNvSpPr/>
          <p:nvPr/>
        </p:nvSpPr>
        <p:spPr>
          <a:xfrm>
            <a:off x="3048000" y="5190564"/>
            <a:ext cx="2091765" cy="373529"/>
          </a:xfrm>
          <a:prstGeom prst="rect">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2"/>
          <a:stretch>
            <a:fillRect/>
          </a:stretch>
        </p:blipFill>
        <p:spPr>
          <a:xfrm>
            <a:off x="1792900" y="1228422"/>
            <a:ext cx="4972778" cy="384260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3" name="Picture 1" descr="TR the lion tamer.jpg"/>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157413" y="0"/>
            <a:ext cx="4930775" cy="6629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cxnSp>
        <p:nvCxnSpPr>
          <p:cNvPr id="4" name="Straight Arrow Connector 3"/>
          <p:cNvCxnSpPr/>
          <p:nvPr/>
        </p:nvCxnSpPr>
        <p:spPr>
          <a:xfrm rot="10800000">
            <a:off x="5511800" y="3048000"/>
            <a:ext cx="2436813" cy="609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6400800" y="533400"/>
            <a:ext cx="2743200" cy="1600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cxnSpLocks noChangeShapeType="1"/>
          </p:cNvCxnSpPr>
          <p:nvPr/>
        </p:nvCxnSpPr>
        <p:spPr bwMode="auto">
          <a:xfrm flipH="1">
            <a:off x="5511800" y="304800"/>
            <a:ext cx="3022600" cy="1525588"/>
          </a:xfrm>
          <a:prstGeom prst="straightConnector1">
            <a:avLst/>
          </a:prstGeom>
          <a:noFill/>
          <a:ln w="25400">
            <a:solidFill>
              <a:schemeClr val="accent1"/>
            </a:solidFill>
            <a:round/>
            <a:headEnd/>
            <a:tailEnd type="arrow" w="med" len="med"/>
          </a:ln>
          <a:effectLst>
            <a:outerShdw blurRad="40000" dist="20000" dir="5400000" rotWithShape="0">
              <a:srgbClr val="000000">
                <a:alpha val="37999"/>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Lst>
        </p:spPr>
      </p:cxn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722030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7" name="Picture 1" descr="TR vs.railroads.gif"/>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103313" y="457200"/>
            <a:ext cx="6973887" cy="59753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12008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1" name="Picture 1" descr="TR vs. trusts.gif"/>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032000" y="584200"/>
            <a:ext cx="5080000" cy="5689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399018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5" name="Picture 3" descr="Staring down Colombia.gif"/>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460500" y="361950"/>
            <a:ext cx="6223000" cy="61341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046291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553" name="Picture 1" descr="TR digging the Panama canal.jp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981200" y="762000"/>
            <a:ext cx="5029200" cy="5613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83195187"/>
      </p:ext>
    </p:extLst>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1" name="Picture 1" descr="TR in the Caribbean.jp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85800" y="731838"/>
            <a:ext cx="7315200" cy="546417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29042667"/>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49" name="Picture 1" descr="TR vs. Anti-third term principle.gif"/>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982788" y="0"/>
            <a:ext cx="5178425"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28024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1" name="Picture 3" descr="chapter_activity"/>
          <p:cNvPicPr>
            <a:picLocks noGrp="1"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9144000" cy="819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38916" name="Rectangle 7"/>
          <p:cNvSpPr>
            <a:spLocks noGrp="1" noChangeArrowheads="1"/>
          </p:cNvSpPr>
          <p:nvPr>
            <p:ph type="title"/>
          </p:nvPr>
        </p:nvSpPr>
        <p:spPr>
          <a:xfrm>
            <a:off x="914400" y="7104063"/>
            <a:ext cx="8229600" cy="171450"/>
          </a:xfrm>
        </p:spPr>
        <p:txBody>
          <a:bodyPr>
            <a:normAutofit fontScale="90000"/>
          </a:bodyPr>
          <a:lstStyle/>
          <a:p>
            <a:pPr algn="r" eaLnBrk="1" hangingPunct="1">
              <a:defRPr/>
            </a:pPr>
            <a:r>
              <a:rPr lang="en-US" sz="900">
                <a:solidFill>
                  <a:schemeClr val="bg1"/>
                </a:solidFill>
                <a:latin typeface="Calibri" charset="0"/>
                <a:ea typeface="ＭＳ Ｐゴシック" charset="0"/>
                <a:cs typeface="ＭＳ Ｐゴシック" charset="0"/>
              </a:rPr>
              <a:t>Progress Monitoring Transparency Section 4</a:t>
            </a:r>
          </a:p>
        </p:txBody>
      </p:sp>
      <p:pic>
        <p:nvPicPr>
          <p:cNvPr id="30723" name="Picture 17" descr="pmtrns_my_p0063_dia"/>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33400" y="990600"/>
            <a:ext cx="7848600" cy="534511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10014496"/>
      </p:ext>
    </p:extLst>
  </p:cSld>
  <p:clrMapOvr>
    <a:masterClrMapping/>
  </p:clrMapOvr>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ectangle 2"/>
          <p:cNvSpPr/>
          <p:nvPr/>
        </p:nvSpPr>
        <p:spPr>
          <a:xfrm>
            <a:off x="694267" y="643467"/>
            <a:ext cx="7924800" cy="1540933"/>
          </a:xfrm>
          <a:prstGeom prst="rect">
            <a:avLst/>
          </a:prstGeom>
          <a:solidFill>
            <a:schemeClr val="tx2">
              <a:lumMod val="40000"/>
              <a:lumOff val="6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dirty="0" smtClean="0">
                <a:solidFill>
                  <a:schemeClr val="tx1"/>
                </a:solidFill>
              </a:rPr>
              <a:t>Do Now </a:t>
            </a:r>
            <a:endParaRPr lang="en-US" sz="3600" dirty="0">
              <a:solidFill>
                <a:schemeClr val="tx1"/>
              </a:solidFill>
            </a:endParaRPr>
          </a:p>
        </p:txBody>
      </p:sp>
      <p:sp>
        <p:nvSpPr>
          <p:cNvPr id="4" name="TextBox 3"/>
          <p:cNvSpPr txBox="1"/>
          <p:nvPr/>
        </p:nvSpPr>
        <p:spPr>
          <a:xfrm>
            <a:off x="694267" y="2709332"/>
            <a:ext cx="7298267" cy="2862322"/>
          </a:xfrm>
          <a:prstGeom prst="rect">
            <a:avLst/>
          </a:prstGeom>
          <a:noFill/>
        </p:spPr>
        <p:txBody>
          <a:bodyPr wrap="square" rtlCol="0">
            <a:spAutoFit/>
          </a:bodyPr>
          <a:lstStyle/>
          <a:p>
            <a:pPr marL="571500" indent="-571500">
              <a:buFont typeface="Arial"/>
              <a:buChar char="•"/>
            </a:pPr>
            <a:r>
              <a:rPr lang="en-US" sz="3600" dirty="0" smtClean="0"/>
              <a:t>What is the role of muckrakers?</a:t>
            </a:r>
          </a:p>
          <a:p>
            <a:pPr marL="571500" indent="-571500">
              <a:buFont typeface="Arial"/>
              <a:buChar char="•"/>
            </a:pPr>
            <a:r>
              <a:rPr lang="en-US" sz="3600" dirty="0" smtClean="0"/>
              <a:t>What power do muckrakers have?</a:t>
            </a:r>
          </a:p>
          <a:p>
            <a:pPr marL="571500" indent="-571500">
              <a:buFont typeface="Arial"/>
              <a:buChar char="•"/>
            </a:pPr>
            <a:r>
              <a:rPr lang="en-US" sz="3600" dirty="0" smtClean="0"/>
              <a:t>What “dirty secret” would you want a muckraker to tell you about today?</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421107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5" name="Picture 3" descr="chapter_activity"/>
          <p:cNvPicPr>
            <a:picLocks noGrp="1"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0" y="0"/>
            <a:ext cx="9144000" cy="8191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6386" name="Text Box 5"/>
          <p:cNvSpPr txBox="1">
            <a:spLocks noChangeArrowheads="1"/>
          </p:cNvSpPr>
          <p:nvPr/>
        </p:nvSpPr>
        <p:spPr bwMode="auto">
          <a:xfrm>
            <a:off x="1462088" y="73025"/>
            <a:ext cx="3981450" cy="3365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80000"/>
              </a:lnSpc>
              <a:spcBef>
                <a:spcPct val="20000"/>
              </a:spcBef>
            </a:pPr>
            <a:r>
              <a:rPr lang="en-US" sz="2000" b="1">
                <a:solidFill>
                  <a:schemeClr val="bg1"/>
                </a:solidFill>
                <a:latin typeface="Calibri" charset="0"/>
              </a:rPr>
              <a:t>Roosevelt and the Meatpackers</a:t>
            </a:r>
          </a:p>
        </p:txBody>
      </p:sp>
      <p:sp>
        <p:nvSpPr>
          <p:cNvPr id="24581" name="Rectangle 7"/>
          <p:cNvSpPr>
            <a:spLocks noGrp="1" noChangeArrowheads="1"/>
          </p:cNvSpPr>
          <p:nvPr>
            <p:ph type="title"/>
          </p:nvPr>
        </p:nvSpPr>
        <p:spPr>
          <a:xfrm>
            <a:off x="914400" y="7104063"/>
            <a:ext cx="8229600" cy="171450"/>
          </a:xfrm>
        </p:spPr>
        <p:txBody>
          <a:bodyPr>
            <a:normAutofit fontScale="90000"/>
          </a:bodyPr>
          <a:lstStyle/>
          <a:p>
            <a:pPr algn="r" eaLnBrk="1" hangingPunct="1">
              <a:defRPr/>
            </a:pPr>
            <a:r>
              <a:rPr lang="en-US" sz="900">
                <a:solidFill>
                  <a:schemeClr val="bg1"/>
                </a:solidFill>
                <a:latin typeface="Calibri" charset="0"/>
                <a:ea typeface="ＭＳ Ｐゴシック" charset="0"/>
                <a:cs typeface="ＭＳ Ｐゴシック" charset="0"/>
              </a:rPr>
              <a:t>Transparency: </a:t>
            </a:r>
            <a:r>
              <a:rPr lang="en-US" sz="900" b="1">
                <a:solidFill>
                  <a:schemeClr val="bg1"/>
                </a:solidFill>
                <a:latin typeface="Calibri" charset="0"/>
                <a:ea typeface="ＭＳ Ｐゴシック" charset="0"/>
                <a:cs typeface="ＭＳ Ｐゴシック" charset="0"/>
              </a:rPr>
              <a:t>Roosevelt and the Meatpackers</a:t>
            </a:r>
            <a:endParaRPr lang="en-US" sz="3600">
              <a:latin typeface="Calibri" charset="0"/>
              <a:ea typeface="ＭＳ Ｐゴシック" charset="0"/>
              <a:cs typeface="ＭＳ Ｐゴシック" charset="0"/>
            </a:endParaRPr>
          </a:p>
        </p:txBody>
      </p:sp>
      <p:pic>
        <p:nvPicPr>
          <p:cNvPr id="16388" name="Picture 21" descr="bttn_prev">
            <a:hlinkClick r:id="" action="ppaction://hlinkshowjump?jump=previousslide" highlightClick="1"/>
          </p:cNvPr>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997825"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89" name="Picture 22" descr="bttn_exit">
            <a:hlinkClick r:id="" action="ppaction://hlinkshowjump?jump=endshow" highlightClick="1"/>
          </p:cNvPr>
          <p:cNvPicPr>
            <a:picLocks noChangeAspect="1" noChangeArrowheads="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934200" y="6491288"/>
            <a:ext cx="420688" cy="3063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0" name="Picture 23" descr="toc">
            <a:hlinkClick r:id="rId6" action="ppaction://hlinksldjump"/>
          </p:cNvPr>
          <p:cNvPicPr>
            <a:picLocks noChangeAspect="1" noChangeArrowheads="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467600"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1" name="Picture 24" descr="bttn_next">
            <a:hlinkClick r:id="" action="ppaction://hlinkshowjump?jump=nextslide" highlightClick="1"/>
          </p:cNvPr>
          <p:cNvPicPr>
            <a:picLocks noChangeAspect="1" noChangeArrowheads="1"/>
          </p:cNvPicPr>
          <p:nvPr/>
        </p:nvPicPr>
        <p:blipFill>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8528050" y="6489700"/>
            <a:ext cx="420688" cy="309563"/>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pic>
        <p:nvPicPr>
          <p:cNvPr id="16392" name="Picture 26" descr="ch15_07"/>
          <p:cNvPicPr>
            <a:picLocks noChangeAspect="1" noChangeArrowheads="1"/>
          </p:cNvPicPr>
          <p:nvPr/>
        </p:nvPicPr>
        <p:blipFill>
          <a:blip r:embed="rId9">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33400" y="755650"/>
            <a:ext cx="7994650" cy="55689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0334320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41569" y="2483556"/>
            <a:ext cx="7973791" cy="3354765"/>
          </a:xfrm>
          <a:prstGeom prst="rect">
            <a:avLst/>
          </a:prstGeom>
          <a:noFill/>
        </p:spPr>
        <p:txBody>
          <a:bodyPr wrap="square" rtlCol="0">
            <a:spAutoFit/>
          </a:bodyPr>
          <a:lstStyle/>
          <a:p>
            <a:pPr>
              <a:buFont typeface="Arial"/>
              <a:buChar char="•"/>
            </a:pPr>
            <a:r>
              <a:rPr lang="en-US" sz="3600" dirty="0" smtClean="0"/>
              <a:t>Congress passed—and the states ratified—the Seventeenth Amendment in 1913.</a:t>
            </a:r>
          </a:p>
          <a:p>
            <a:pPr>
              <a:buFont typeface="Arial"/>
              <a:buChar char="•"/>
            </a:pPr>
            <a:r>
              <a:rPr lang="en-US" sz="3600" dirty="0" smtClean="0"/>
              <a:t>Senators would, in the future, be elected </a:t>
            </a:r>
            <a:r>
              <a:rPr lang="en-US" sz="3600" i="1" dirty="0" smtClean="0"/>
              <a:t>directly by the citizens </a:t>
            </a:r>
            <a:r>
              <a:rPr lang="en-US" sz="3600" dirty="0" smtClean="0"/>
              <a:t>of each state.</a:t>
            </a:r>
          </a:p>
          <a:p>
            <a:pPr>
              <a:buFont typeface="Arial"/>
              <a:buChar char="•"/>
            </a:pPr>
            <a:r>
              <a:rPr lang="en-US" sz="3200" dirty="0" smtClean="0"/>
              <a:t>[not elected by the state legislatures]</a:t>
            </a:r>
          </a:p>
          <a:p>
            <a:endParaRPr lang="en-US" sz="3600" dirty="0" smtClean="0"/>
          </a:p>
        </p:txBody>
      </p:sp>
      <p:sp>
        <p:nvSpPr>
          <p:cNvPr id="3" name="TextBox 2"/>
          <p:cNvSpPr txBox="1"/>
          <p:nvPr/>
        </p:nvSpPr>
        <p:spPr>
          <a:xfrm>
            <a:off x="1021274" y="414281"/>
            <a:ext cx="7397687" cy="1200329"/>
          </a:xfrm>
          <a:prstGeom prst="rect">
            <a:avLst/>
          </a:prstGeom>
          <a:noFill/>
          <a:ln w="38100" cmpd="sng">
            <a:solidFill>
              <a:schemeClr val="tx1"/>
            </a:solidFill>
          </a:ln>
        </p:spPr>
        <p:txBody>
          <a:bodyPr wrap="square" rtlCol="0">
            <a:spAutoFit/>
          </a:bodyPr>
          <a:lstStyle/>
          <a:p>
            <a:r>
              <a:rPr lang="en-US" sz="3600" dirty="0" smtClean="0"/>
              <a:t>How did Progressives put political power in the hands of the citizens?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2235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59865" y="726876"/>
            <a:ext cx="6551619" cy="519969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Progressives wanted equal representation for women.</a:t>
            </a:r>
            <a:endParaRPr lang="en-US" dirty="0"/>
          </a:p>
        </p:txBody>
      </p:sp>
      <p:pic>
        <p:nvPicPr>
          <p:cNvPr id="4" name="Picture 3"/>
          <p:cNvPicPr>
            <a:picLocks noChangeAspect="1"/>
          </p:cNvPicPr>
          <p:nvPr/>
        </p:nvPicPr>
        <p:blipFill>
          <a:blip r:embed="rId2"/>
          <a:stretch>
            <a:fillRect/>
          </a:stretch>
        </p:blipFill>
        <p:spPr>
          <a:xfrm>
            <a:off x="851865" y="1728765"/>
            <a:ext cx="6551619" cy="5199698"/>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40428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14062</TotalTime>
  <Words>869</Words>
  <Application>Microsoft Macintosh PowerPoint</Application>
  <PresentationFormat>On-screen Show (4:3)</PresentationFormat>
  <Paragraphs>122</Paragraphs>
  <Slides>47</Slides>
  <Notes>11</Notes>
  <HiddenSlides>0</HiddenSlides>
  <MMClips>0</MMClips>
  <ScaleCrop>false</ScaleCrop>
  <HeadingPairs>
    <vt:vector size="4" baseType="variant">
      <vt:variant>
        <vt:lpstr>Design Template</vt:lpstr>
      </vt:variant>
      <vt:variant>
        <vt:i4>1</vt:i4>
      </vt:variant>
      <vt:variant>
        <vt:lpstr>Slide Titles</vt:lpstr>
      </vt:variant>
      <vt:variant>
        <vt:i4>47</vt:i4>
      </vt:variant>
    </vt:vector>
  </HeadingPairs>
  <TitlesOfParts>
    <vt:vector size="48" baseType="lpstr">
      <vt:lpstr>Office Theme</vt:lpstr>
      <vt:lpstr>Warm Up </vt:lpstr>
      <vt:lpstr>Progressivism</vt:lpstr>
      <vt:lpstr>What did Progressives want?</vt:lpstr>
      <vt:lpstr>Fill in cause and effect.</vt:lpstr>
      <vt:lpstr>Slide 5</vt:lpstr>
      <vt:lpstr>Transparency: Roosevelt and the Meatpackers</vt:lpstr>
      <vt:lpstr>Slide 7</vt:lpstr>
      <vt:lpstr>Slide 8</vt:lpstr>
      <vt:lpstr>Progressives wanted equal representation for women.</vt:lpstr>
      <vt:lpstr>Transparency: The Vote for Women by 1919 </vt:lpstr>
      <vt:lpstr>How did women earn suffrage?</vt:lpstr>
      <vt:lpstr>Progressives wanted to protect laborers in New York City in 1911.</vt:lpstr>
      <vt:lpstr>Triangle Shirtwaist Factory</vt:lpstr>
      <vt:lpstr>Triangle Shirtwaist Factory </vt:lpstr>
      <vt:lpstr>Triangle Shirtwaist Factory</vt:lpstr>
      <vt:lpstr>Triangle Shirtwaist Factory New York, 1911 Death toll: 146</vt:lpstr>
      <vt:lpstr>Slide 17</vt:lpstr>
      <vt:lpstr>Slide 18</vt:lpstr>
      <vt:lpstr>Progressives wanted to balance technology and safety.</vt:lpstr>
      <vt:lpstr>What would a progressive say?</vt:lpstr>
      <vt:lpstr>Progressives wanted to keep industry from exploiting children.</vt:lpstr>
      <vt:lpstr>What are these people doing?</vt:lpstr>
      <vt:lpstr>Some progressives were prohibitionists who wanted to stop the harms of excessive drinking.</vt:lpstr>
      <vt:lpstr>Slide 24</vt:lpstr>
      <vt:lpstr>What is the problem with trusts?</vt:lpstr>
      <vt:lpstr>Progressives wanted to keep business from gaining even more power.</vt:lpstr>
      <vt:lpstr>Who were the giants that Teddy Roosevelt was fighting?</vt:lpstr>
      <vt:lpstr>Congress passed the Sherman Anti-Trust Act to shrink the power of big business.</vt:lpstr>
      <vt:lpstr>Yummmm!</vt:lpstr>
      <vt:lpstr>Slide 30</vt:lpstr>
      <vt:lpstr>Warm Up</vt:lpstr>
      <vt:lpstr>Jacob Riis</vt:lpstr>
      <vt:lpstr>Jacob Riis</vt:lpstr>
      <vt:lpstr>Lewis Hines</vt:lpstr>
      <vt:lpstr>Lewis Hines</vt:lpstr>
      <vt:lpstr>Who was one of the core founders of the NAACP?</vt:lpstr>
      <vt:lpstr>What happened in the election of 1912?</vt:lpstr>
      <vt:lpstr>Slide 38</vt:lpstr>
      <vt:lpstr>Transparency: Roosevelt and the Meatpackers</vt:lpstr>
      <vt:lpstr>Slide 40</vt:lpstr>
      <vt:lpstr>Slide 41</vt:lpstr>
      <vt:lpstr>Slide 42</vt:lpstr>
      <vt:lpstr>Slide 43</vt:lpstr>
      <vt:lpstr>Slide 44</vt:lpstr>
      <vt:lpstr>Slide 45</vt:lpstr>
      <vt:lpstr>Slide 46</vt:lpstr>
      <vt:lpstr>Progress Monitoring Transparency Section 4</vt:lpstr>
    </vt:vector>
  </TitlesOfParts>
  <Company>Georgetown Law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Progressivism</dc:title>
  <dc:creator>Jane Aiken</dc:creator>
  <cp:lastModifiedBy>Thomas Hagerty</cp:lastModifiedBy>
  <cp:revision>92</cp:revision>
  <dcterms:created xsi:type="dcterms:W3CDTF">2017-11-14T13:29:59Z</dcterms:created>
  <dcterms:modified xsi:type="dcterms:W3CDTF">2017-11-21T17:49:33Z</dcterms:modified>
</cp:coreProperties>
</file>